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38"/>
  </p:notesMasterIdLst>
  <p:sldIdLst>
    <p:sldId id="260" r:id="rId2"/>
    <p:sldId id="287" r:id="rId3"/>
    <p:sldId id="278" r:id="rId4"/>
    <p:sldId id="303" r:id="rId5"/>
    <p:sldId id="294" r:id="rId6"/>
    <p:sldId id="261" r:id="rId7"/>
    <p:sldId id="284" r:id="rId8"/>
    <p:sldId id="283" r:id="rId9"/>
    <p:sldId id="281" r:id="rId10"/>
    <p:sldId id="279" r:id="rId11"/>
    <p:sldId id="280" r:id="rId12"/>
    <p:sldId id="285" r:id="rId13"/>
    <p:sldId id="276" r:id="rId14"/>
    <p:sldId id="299" r:id="rId15"/>
    <p:sldId id="298" r:id="rId16"/>
    <p:sldId id="300" r:id="rId17"/>
    <p:sldId id="297" r:id="rId18"/>
    <p:sldId id="302" r:id="rId19"/>
    <p:sldId id="263" r:id="rId20"/>
    <p:sldId id="265" r:id="rId21"/>
    <p:sldId id="266" r:id="rId22"/>
    <p:sldId id="267" r:id="rId23"/>
    <p:sldId id="268" r:id="rId24"/>
    <p:sldId id="262" r:id="rId25"/>
    <p:sldId id="270" r:id="rId26"/>
    <p:sldId id="271" r:id="rId27"/>
    <p:sldId id="295" r:id="rId28"/>
    <p:sldId id="272" r:id="rId29"/>
    <p:sldId id="288" r:id="rId30"/>
    <p:sldId id="289" r:id="rId31"/>
    <p:sldId id="290" r:id="rId32"/>
    <p:sldId id="256" r:id="rId33"/>
    <p:sldId id="291" r:id="rId34"/>
    <p:sldId id="292" r:id="rId35"/>
    <p:sldId id="293" r:id="rId36"/>
    <p:sldId id="286" r:id="rId3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255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AB387-F149-44F5-840F-5577BCE05887}" type="datetimeFigureOut">
              <a:rPr lang="zh-TW" altLang="en-US" smtClean="0"/>
              <a:pPr/>
              <a:t>2016/1/11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41D82-22CE-4EC7-B9F0-CE2716D080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77124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41D82-22CE-4EC7-B9F0-CE2716D08085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41D82-22CE-4EC7-B9F0-CE2716D08085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zh-TW" altLang="en-US" dirty="0" smtClean="0"/>
              <a:t>一般座位區</a:t>
            </a:r>
            <a:r>
              <a:rPr lang="en-US" altLang="zh-TW" dirty="0" smtClean="0"/>
              <a:t>(28</a:t>
            </a:r>
            <a:r>
              <a:rPr lang="zh-TW" altLang="en-US" dirty="0" smtClean="0"/>
              <a:t>個座位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小組討論區</a:t>
            </a:r>
            <a:r>
              <a:rPr lang="en-US" altLang="zh-TW" dirty="0" smtClean="0"/>
              <a:t>(6</a:t>
            </a:r>
            <a:r>
              <a:rPr lang="zh-TW" altLang="en-US" dirty="0" smtClean="0"/>
              <a:t>個座位，可使用電視螢幕</a:t>
            </a:r>
            <a:r>
              <a:rPr lang="en-US" altLang="zh-TW" dirty="0" smtClean="0"/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41D82-22CE-4EC7-B9F0-CE2716D08085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3634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1770410"/>
            <a:ext cx="7406640" cy="1472184"/>
          </a:xfrm>
        </p:spPr>
        <p:txBody>
          <a:bodyPr anchor="b">
            <a:noAutofit/>
          </a:bodyPr>
          <a:lstStyle>
            <a:lvl1pPr algn="l">
              <a:defRPr sz="4400" b="1">
                <a:solidFill>
                  <a:srgbClr val="692557"/>
                </a:solidFill>
                <a:effectLst/>
              </a:defRPr>
            </a:lvl1pPr>
            <a:extLst/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4365104"/>
            <a:ext cx="7406640" cy="792088"/>
          </a:xfrm>
        </p:spPr>
        <p:txBody>
          <a:bodyPr tIns="0">
            <a:normAutofit/>
          </a:bodyPr>
          <a:lstStyle>
            <a:lvl1pPr marL="27432" indent="0" algn="l">
              <a:buNone/>
              <a:defRPr sz="28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221CD6-CED6-4738-9021-C5D3A98C1BAD}" type="datetime1">
              <a:rPr lang="zh-TW" altLang="en-US" smtClean="0"/>
              <a:pPr/>
              <a:t>2016/1/11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E324A9-18A5-451A-9C4F-34E06CE049C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7B9126-01F8-4C6B-BB8B-BDCFE694AEDD}" type="datetime1">
              <a:rPr lang="zh-TW" altLang="en-US" smtClean="0"/>
              <a:pPr/>
              <a:t>2016/1/11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E324A9-18A5-451A-9C4F-34E06CE049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5D0140-2352-4D56-B6A9-ECE9C564A9AA}" type="datetime1">
              <a:rPr lang="zh-TW" altLang="en-US" smtClean="0"/>
              <a:pPr/>
              <a:t>2016/1/11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E324A9-18A5-451A-9C4F-34E06CE049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09C39-62EE-47B8-B55F-00B373999813}" type="datetime1">
              <a:rPr lang="zh-TW" altLang="en-US" smtClean="0"/>
              <a:pPr/>
              <a:t>2016/1/11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E324A9-18A5-451A-9C4F-34E06CE049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144F7-980C-4EC0-B0CC-C375EF67C2F9}" type="datetime1">
              <a:rPr lang="zh-TW" altLang="en-US" smtClean="0"/>
              <a:pPr/>
              <a:t>2016/1/11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E324A9-18A5-451A-9C4F-34E06CE049C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C4DCFE-573C-468F-B7E8-63DDBED7B4DE}" type="datetime1">
              <a:rPr lang="zh-TW" altLang="en-US" smtClean="0"/>
              <a:pPr/>
              <a:t>2016/1/11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E324A9-18A5-451A-9C4F-34E06CE049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BD620-DE38-481F-A2A2-EF674935AF89}" type="datetime1">
              <a:rPr lang="zh-TW" altLang="en-US" smtClean="0"/>
              <a:pPr/>
              <a:t>2016/1/11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E324A9-18A5-451A-9C4F-34E06CE049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CB5EC6-E0E8-4650-82A6-32DA871521C6}" type="datetime1">
              <a:rPr lang="zh-TW" altLang="en-US" smtClean="0"/>
              <a:pPr/>
              <a:t>2016/1/11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E324A9-18A5-451A-9C4F-34E06CE049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C9CA8F-539D-4190-8B7A-1AEADB71EC9E}" type="datetime1">
              <a:rPr lang="zh-TW" altLang="en-US" smtClean="0"/>
              <a:pPr/>
              <a:t>2016/1/11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E324A9-18A5-451A-9C4F-34E06CE049C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2271C-9F75-4616-A993-EE41841F2865}" type="datetime1">
              <a:rPr lang="zh-TW" altLang="en-US" smtClean="0"/>
              <a:pPr/>
              <a:t>2016/1/11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E324A9-18A5-451A-9C4F-34E06CE049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1186" y="318414"/>
            <a:ext cx="8275269" cy="748386"/>
          </a:xfrm>
        </p:spPr>
        <p:txBody>
          <a:bodyPr anchor="ctr">
            <a:noAutofit/>
          </a:bodyPr>
          <a:lstStyle>
            <a:lvl1pPr algn="ctr">
              <a:buNone/>
              <a:defRPr sz="4000" b="1">
                <a:solidFill>
                  <a:schemeClr val="accent5">
                    <a:lumMod val="50000"/>
                  </a:schemeClr>
                </a:solidFill>
                <a:effectLst/>
              </a:defRPr>
            </a:lvl1pPr>
            <a:extLst/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443755-2189-4A28-A1D9-C6DE0B5DEA67}" type="datetime1">
              <a:rPr lang="zh-TW" altLang="en-US" smtClean="0"/>
              <a:pPr/>
              <a:t>2016/1/11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E324A9-18A5-451A-9C4F-34E06CE049C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147532" y="1336572"/>
            <a:ext cx="6736835" cy="4828731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219540" y="1412776"/>
            <a:ext cx="6592819" cy="3816424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dirty="0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801898" y="1214411"/>
            <a:ext cx="750997" cy="21578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7535980" y="1223243"/>
            <a:ext cx="710943" cy="21578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19541" y="5301208"/>
            <a:ext cx="6574538" cy="804789"/>
          </a:xfrm>
        </p:spPr>
        <p:txBody>
          <a:bodyPr anchor="ctr">
            <a:norm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28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196752"/>
            <a:ext cx="7498080" cy="5051648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dirty="0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60144F7-980C-4EC0-B0CC-C375EF67C2F9}" type="datetime1">
              <a:rPr lang="zh-TW" altLang="en-US" smtClean="0"/>
              <a:pPr/>
              <a:t>2016/1/11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0E324A9-18A5-451A-9C4F-34E06CE049C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矩形 2"/>
          <p:cNvSpPr/>
          <p:nvPr userDrawn="1"/>
        </p:nvSpPr>
        <p:spPr>
          <a:xfrm>
            <a:off x="1187624" y="1196752"/>
            <a:ext cx="7776864" cy="4571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accent5">
              <a:lumMod val="75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4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03648" y="1052736"/>
            <a:ext cx="7406640" cy="1472184"/>
          </a:xfrm>
        </p:spPr>
        <p:txBody>
          <a:bodyPr/>
          <a:lstStyle/>
          <a:p>
            <a:pPr algn="ct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5400" dirty="0" smtClean="0">
                <a:latin typeface="王漢宗中楷體注音" pitchFamily="82" charset="-120"/>
                <a:ea typeface="王漢宗中楷體注音" pitchFamily="82" charset="-120"/>
              </a:rPr>
              <a:t>圖書館利用教育</a:t>
            </a:r>
            <a:endParaRPr lang="zh-TW" altLang="en-US" dirty="0">
              <a:latin typeface="王漢宗中楷體注音" pitchFamily="82" charset="-120"/>
              <a:ea typeface="王漢宗中楷體注音" pitchFamily="82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13832" y="5877272"/>
            <a:ext cx="7406640" cy="504056"/>
          </a:xfrm>
        </p:spPr>
        <p:txBody>
          <a:bodyPr>
            <a:normAutofit/>
          </a:bodyPr>
          <a:lstStyle/>
          <a:p>
            <a:pPr algn="ctr"/>
            <a:endParaRPr lang="zh-TW" altLang="en-US" dirty="0"/>
          </a:p>
        </p:txBody>
      </p:sp>
      <p:pic>
        <p:nvPicPr>
          <p:cNvPr id="1026" name="Picture 2" descr="http://www.cjps.ntpc.edu.tw/www/images/imang_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96" t="9036" r="68103" b="8795"/>
          <a:stretch/>
        </p:blipFill>
        <p:spPr bwMode="auto">
          <a:xfrm>
            <a:off x="3347864" y="905668"/>
            <a:ext cx="3116673" cy="71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100NCD90\DSC_26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492896"/>
            <a:ext cx="5017594" cy="3332872"/>
          </a:xfrm>
          <a:prstGeom prst="rect">
            <a:avLst/>
          </a:prstGeom>
          <a:noFill/>
          <a:ln>
            <a:noFill/>
          </a:ln>
          <a:effectLst>
            <a:softEdge rad="4318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環境介紹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4A9-18A5-451A-9C4F-34E06CE049CE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7" name="圖片版面配置區 6" descr="DSC_2708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8241" r="8241"/>
          <a:stretch>
            <a:fillRect/>
          </a:stretch>
        </p:blipFill>
        <p:spPr/>
      </p:pic>
      <p:sp>
        <p:nvSpPr>
          <p:cNvPr id="3" name="內容版面配置區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王漢宗中楷體注音" pitchFamily="82" charset="-120"/>
                <a:ea typeface="王漢宗中楷體注音" pitchFamily="82" charset="-120"/>
              </a:rPr>
              <a:t>座位區</a:t>
            </a:r>
            <a:endParaRPr lang="en-US" altLang="zh-TW" dirty="0" smtClean="0">
              <a:latin typeface="王漢宗中楷體注音" pitchFamily="82" charset="-120"/>
              <a:ea typeface="王漢宗中楷體注音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環境介紹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4A9-18A5-451A-9C4F-34E06CE049CE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6" name="內容版面配置區 5" descr="DSC_27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259" r="8259"/>
          <a:stretch>
            <a:fillRect/>
          </a:stretch>
        </p:blipFill>
        <p:spPr>
          <a:xfrm rot="16200000">
            <a:off x="2823703" y="1936938"/>
            <a:ext cx="3712617" cy="2952328"/>
          </a:xfrm>
        </p:spPr>
      </p:pic>
      <p:sp>
        <p:nvSpPr>
          <p:cNvPr id="3" name="內容版面配置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 smtClean="0">
                <a:latin typeface="王漢宗中楷體注音" pitchFamily="82" charset="-120"/>
                <a:ea typeface="王漢宗中楷體注音" pitchFamily="82" charset="-120"/>
              </a:rPr>
              <a:t>教師參考書</a:t>
            </a:r>
            <a:r>
              <a:rPr lang="en-US" altLang="zh-TW" dirty="0" smtClean="0"/>
              <a:t>/</a:t>
            </a:r>
            <a:r>
              <a:rPr lang="zh-TW" altLang="en-US" dirty="0" smtClean="0">
                <a:latin typeface="王漢宗中楷體注音" pitchFamily="82" charset="-120"/>
                <a:ea typeface="王漢宗中楷體注音" pitchFamily="82" charset="-120"/>
              </a:rPr>
              <a:t>視聽資料</a:t>
            </a:r>
            <a:endParaRPr lang="zh-TW" altLang="en-US" dirty="0">
              <a:latin typeface="王漢宗中楷體注音" pitchFamily="82" charset="-120"/>
              <a:ea typeface="王漢宗中楷體注音" pitchFamily="82" charset="-120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6047656" y="6281936"/>
            <a:ext cx="3096344" cy="576064"/>
          </a:xfrm>
          <a:prstGeom prst="wedgeRoundRectCallout">
            <a:avLst>
              <a:gd name="adj1" fmla="val -43257"/>
              <a:gd name="adj2" fmla="val -15459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-457200" algn="ctr"/>
            <a:r>
              <a:rPr lang="zh-TW" altLang="en-US" dirty="0" smtClean="0">
                <a:latin typeface="文鼎標楷注音" pitchFamily="34" charset="-120"/>
                <a:ea typeface="文鼎標楷注音" pitchFamily="34" charset="-120"/>
              </a:rPr>
              <a:t>學生禁止進入</a:t>
            </a:r>
            <a:endParaRPr lang="zh-TW" altLang="en-US" dirty="0">
              <a:latin typeface="文鼎標楷注音" pitchFamily="34" charset="-120"/>
              <a:ea typeface="文鼎標楷注音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環境介紹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4A9-18A5-451A-9C4F-34E06CE049CE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8" name="圖片版面配置區 7" descr="DSC_268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241" r="8241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3" name="內容版面配置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 smtClean="0">
                <a:latin typeface="王漢宗中楷體注音" pitchFamily="82" charset="-120"/>
                <a:ea typeface="王漢宗中楷體注音" pitchFamily="82" charset="-120"/>
              </a:rPr>
              <a:t>單通道感</a:t>
            </a:r>
            <a:r>
              <a:rPr lang="zh-TW" altLang="en-US" dirty="0" smtClean="0">
                <a:latin typeface="王漢宗中楷體破音一" pitchFamily="82" charset="-120"/>
                <a:ea typeface="王漢宗中楷體破音一" pitchFamily="82" charset="-120"/>
              </a:rPr>
              <a:t>應</a:t>
            </a:r>
            <a:r>
              <a:rPr lang="zh-TW" altLang="en-US" dirty="0" smtClean="0">
                <a:latin typeface="王漢宗中楷體注音" pitchFamily="82" charset="-120"/>
                <a:ea typeface="王漢宗中楷體注音" pitchFamily="82" charset="-120"/>
              </a:rPr>
              <a:t>門</a:t>
            </a:r>
            <a:endParaRPr lang="en-US" altLang="zh-TW" dirty="0" smtClean="0">
              <a:latin typeface="王漢宗中楷體注音" pitchFamily="82" charset="-120"/>
              <a:ea typeface="王漢宗中楷體注音" pitchFamily="82" charset="-120"/>
            </a:endParaRPr>
          </a:p>
        </p:txBody>
      </p:sp>
      <p:sp>
        <p:nvSpPr>
          <p:cNvPr id="15" name="圓角矩形圖說文字 14"/>
          <p:cNvSpPr/>
          <p:nvPr/>
        </p:nvSpPr>
        <p:spPr>
          <a:xfrm>
            <a:off x="5724128" y="6281936"/>
            <a:ext cx="3240360" cy="576064"/>
          </a:xfrm>
          <a:prstGeom prst="wedgeRoundRectCallout">
            <a:avLst>
              <a:gd name="adj1" fmla="val -43257"/>
              <a:gd name="adj2" fmla="val -15459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-457200" algn="ctr"/>
            <a:r>
              <a:rPr lang="zh-TW" altLang="en-US" dirty="0" smtClean="0">
                <a:latin typeface="文鼎標楷注音" pitchFamily="34" charset="-120"/>
                <a:ea typeface="文鼎標楷注音" pitchFamily="34" charset="-120"/>
              </a:rPr>
              <a:t>  是否完成</a:t>
            </a:r>
            <a:r>
              <a:rPr lang="en-US" altLang="zh-TW" dirty="0" smtClean="0">
                <a:latin typeface="文鼎標楷注音" pitchFamily="34" charset="-120"/>
                <a:ea typeface="文鼎標楷注音" pitchFamily="34" charset="-120"/>
              </a:rPr>
              <a:t>借</a:t>
            </a:r>
            <a:r>
              <a:rPr lang="zh-TW" altLang="en-US" dirty="0" smtClean="0">
                <a:latin typeface="文鼎標楷注音" pitchFamily="34" charset="-120"/>
                <a:ea typeface="文鼎標楷注音" pitchFamily="34" charset="-120"/>
              </a:rPr>
              <a:t>書手續？</a:t>
            </a:r>
            <a:endParaRPr lang="zh-TW" altLang="en-US" dirty="0">
              <a:latin typeface="文鼎標楷注音" pitchFamily="34" charset="-120"/>
              <a:ea typeface="文鼎標楷注音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借閱規定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學生：目前每人</a:t>
            </a:r>
            <a:r>
              <a:rPr lang="zh-TW" altLang="en-US" dirty="0" smtClean="0"/>
              <a:t>借</a:t>
            </a:r>
            <a:r>
              <a:rPr lang="en-US" altLang="zh-TW" dirty="0" smtClean="0"/>
              <a:t>2</a:t>
            </a:r>
            <a:r>
              <a:rPr lang="zh-TW" altLang="en-US" dirty="0" smtClean="0"/>
              <a:t>冊</a:t>
            </a:r>
            <a:endParaRPr lang="en-US" altLang="zh-TW" dirty="0" smtClean="0"/>
          </a:p>
          <a:p>
            <a:r>
              <a:rPr lang="zh-TW" altLang="en-US" dirty="0" smtClean="0"/>
              <a:t>教職員工</a:t>
            </a:r>
            <a:r>
              <a:rPr lang="en-US" altLang="zh-TW" dirty="0" smtClean="0"/>
              <a:t>5</a:t>
            </a:r>
            <a:r>
              <a:rPr lang="zh-TW" altLang="en-US" dirty="0" smtClean="0"/>
              <a:t>冊</a:t>
            </a:r>
            <a:endParaRPr lang="en-US" altLang="zh-TW" dirty="0" smtClean="0"/>
          </a:p>
          <a:p>
            <a:r>
              <a:rPr lang="zh-TW" altLang="en-US" dirty="0" smtClean="0"/>
              <a:t>借期</a:t>
            </a:r>
            <a:r>
              <a:rPr lang="en-US" altLang="zh-TW" dirty="0" smtClean="0"/>
              <a:t>14</a:t>
            </a:r>
            <a:r>
              <a:rPr lang="zh-TW" altLang="en-US" dirty="0" smtClean="0"/>
              <a:t>天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無法預約或續借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逾期一天則停止借書權利一天，以此類推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停借</a:t>
            </a:r>
            <a:r>
              <a:rPr lang="en-US" altLang="zh-TW" dirty="0" smtClean="0"/>
              <a:t>(</a:t>
            </a:r>
            <a:r>
              <a:rPr lang="zh-TW" altLang="en-US" dirty="0" smtClean="0"/>
              <a:t>權</a:t>
            </a:r>
            <a:r>
              <a:rPr lang="en-US" altLang="zh-TW" dirty="0" smtClean="0"/>
              <a:t>)</a:t>
            </a:r>
            <a:r>
              <a:rPr lang="zh-TW" altLang="en-US" dirty="0" smtClean="0"/>
              <a:t>若達三十日者，取消當學期借閱權利。</a:t>
            </a:r>
            <a:endParaRPr lang="en-US" altLang="zh-TW" dirty="0" smtClean="0"/>
          </a:p>
          <a:p>
            <a:r>
              <a:rPr lang="zh-TW" altLang="en-US" dirty="0" smtClean="0"/>
              <a:t>借書證遺失補發需工本費</a:t>
            </a:r>
            <a:r>
              <a:rPr lang="en-US" altLang="zh-TW" dirty="0" smtClean="0"/>
              <a:t>100</a:t>
            </a:r>
            <a:r>
              <a:rPr lang="zh-TW" altLang="en-US" dirty="0" smtClean="0"/>
              <a:t>元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4A9-18A5-451A-9C4F-34E06CE049CE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如何找書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4A9-18A5-451A-9C4F-34E06CE049CE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中文圖書分類法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196752"/>
            <a:ext cx="7674056" cy="5328592"/>
          </a:xfrm>
        </p:spPr>
        <p:txBody>
          <a:bodyPr>
            <a:noAutofit/>
          </a:bodyPr>
          <a:lstStyle/>
          <a:p>
            <a:pPr marL="685800" indent="-685800">
              <a:buClr>
                <a:srgbClr val="E46C0A"/>
              </a:buClr>
              <a:buFont typeface="Wingdings" pitchFamily="2" charset="2"/>
              <a:buChar char="n"/>
            </a:pPr>
            <a:r>
              <a:rPr lang="en-US" altLang="zh-TW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0</a:t>
            </a:r>
            <a:r>
              <a:rPr lang="zh-TW" altLang="en-US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呀</a:t>
            </a:r>
            <a:r>
              <a:rPr lang="en-US" altLang="zh-TW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0</a:t>
            </a:r>
            <a:r>
              <a:rPr lang="en-US" altLang="zh-TW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林林總總是</a:t>
            </a:r>
            <a:r>
              <a:rPr lang="zh-TW" altLang="en-US" dirty="0" smtClean="0">
                <a:solidFill>
                  <a:srgbClr val="FF0000"/>
                </a:solidFill>
                <a:latin typeface="王漢宗中楷體注音" pitchFamily="82" charset="-120"/>
                <a:ea typeface="王漢宗中楷體注音" pitchFamily="82" charset="-120"/>
              </a:rPr>
              <a:t>總類</a:t>
            </a:r>
          </a:p>
          <a:p>
            <a:pPr marL="685800" indent="-685800">
              <a:buClr>
                <a:srgbClr val="E46C0A"/>
              </a:buClr>
              <a:buFont typeface="Wingdings" pitchFamily="2" charset="2"/>
              <a:buChar char="n"/>
            </a:pPr>
            <a:r>
              <a:rPr lang="en-US" altLang="zh-TW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呀</a:t>
            </a:r>
            <a:r>
              <a:rPr lang="en-US" altLang="zh-TW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一思一想是</a:t>
            </a:r>
            <a:r>
              <a:rPr lang="zh-TW" altLang="en-US" dirty="0" smtClean="0">
                <a:solidFill>
                  <a:srgbClr val="FF0000"/>
                </a:solidFill>
                <a:latin typeface="王漢宗中楷體注音" pitchFamily="82" charset="-120"/>
                <a:ea typeface="王漢宗中楷體注音" pitchFamily="82" charset="-120"/>
              </a:rPr>
              <a:t>哲學</a:t>
            </a:r>
          </a:p>
          <a:p>
            <a:pPr marL="685800" indent="-685800">
              <a:buClr>
                <a:srgbClr val="E46C0A"/>
              </a:buClr>
              <a:buFont typeface="Wingdings" pitchFamily="2" charset="2"/>
              <a:buChar char="n"/>
            </a:pPr>
            <a:r>
              <a:rPr lang="en-US" altLang="zh-TW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呀</a:t>
            </a:r>
            <a:r>
              <a:rPr lang="en-US" altLang="zh-TW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阿彌陀佛是</a:t>
            </a:r>
            <a:r>
              <a:rPr lang="zh-TW" altLang="en-US" dirty="0" smtClean="0">
                <a:solidFill>
                  <a:srgbClr val="FF0000"/>
                </a:solidFill>
                <a:latin typeface="王漢宗中楷體注音" pitchFamily="82" charset="-120"/>
                <a:ea typeface="王漢宗中楷體注音" pitchFamily="82" charset="-120"/>
              </a:rPr>
              <a:t>宗教</a:t>
            </a:r>
          </a:p>
          <a:p>
            <a:pPr marL="685800" indent="-685800">
              <a:buClr>
                <a:srgbClr val="E46C0A"/>
              </a:buClr>
              <a:buFont typeface="Wingdings" pitchFamily="2" charset="2"/>
              <a:buChar char="n"/>
            </a:pPr>
            <a:r>
              <a:rPr lang="en-US" altLang="zh-TW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呀</a:t>
            </a:r>
            <a:r>
              <a:rPr lang="en-US" altLang="zh-TW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山明水秀真</a:t>
            </a:r>
            <a:r>
              <a:rPr lang="zh-TW" altLang="en-US" dirty="0" smtClean="0">
                <a:solidFill>
                  <a:srgbClr val="FF0000"/>
                </a:solidFill>
                <a:latin typeface="王漢宗中楷體注音" pitchFamily="82" charset="-120"/>
                <a:ea typeface="王漢宗中楷體注音" pitchFamily="82" charset="-120"/>
              </a:rPr>
              <a:t>自然</a:t>
            </a:r>
          </a:p>
          <a:p>
            <a:pPr marL="685800" indent="-685800">
              <a:buClr>
                <a:srgbClr val="E46C0A"/>
              </a:buClr>
              <a:buFont typeface="Wingdings" pitchFamily="2" charset="2"/>
              <a:buChar char="n"/>
            </a:pPr>
            <a:r>
              <a:rPr lang="en-US" altLang="zh-TW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呀</a:t>
            </a:r>
            <a:r>
              <a:rPr lang="en-US" altLang="zh-TW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實際</a:t>
            </a:r>
            <a:r>
              <a:rPr lang="zh-TW" altLang="en-US" dirty="0" smtClean="0">
                <a:solidFill>
                  <a:srgbClr val="FF0000"/>
                </a:solidFill>
                <a:latin typeface="王漢宗中楷體破音一" pitchFamily="82" charset="-120"/>
                <a:ea typeface="王漢宗中楷體破音一" pitchFamily="82" charset="-120"/>
              </a:rPr>
              <a:t>應</a:t>
            </a:r>
            <a:r>
              <a:rPr lang="zh-TW" altLang="en-US" dirty="0" smtClean="0">
                <a:solidFill>
                  <a:srgbClr val="FF0000"/>
                </a:solidFill>
                <a:latin typeface="王漢宗中楷體注音" pitchFamily="82" charset="-120"/>
                <a:ea typeface="王漢宗中楷體注音" pitchFamily="82" charset="-120"/>
              </a:rPr>
              <a:t>用</a:t>
            </a: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妙</a:t>
            </a:r>
            <a:r>
              <a:rPr lang="zh-TW" altLang="en-US" dirty="0" smtClean="0">
                <a:solidFill>
                  <a:srgbClr val="FF0000"/>
                </a:solidFill>
                <a:latin typeface="王漢宗中楷體注音" pitchFamily="82" charset="-120"/>
                <a:ea typeface="王漢宗中楷體注音" pitchFamily="82" charset="-120"/>
              </a:rPr>
              <a:t>科學</a:t>
            </a:r>
          </a:p>
          <a:p>
            <a:pPr marL="685800" indent="-685800">
              <a:buClr>
                <a:srgbClr val="FF9933"/>
              </a:buClr>
              <a:buFont typeface="Wingdings" pitchFamily="2" charset="2"/>
              <a:buChar char="n"/>
            </a:pPr>
            <a:r>
              <a:rPr lang="en-US" altLang="zh-TW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呀</a:t>
            </a:r>
            <a:r>
              <a:rPr lang="en-US" altLang="zh-TW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en-US" altLang="zh-TW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五光十色是</a:t>
            </a:r>
            <a:r>
              <a:rPr lang="zh-TW" altLang="en-US" dirty="0" smtClean="0">
                <a:solidFill>
                  <a:srgbClr val="FF0000"/>
                </a:solidFill>
                <a:latin typeface="王漢宗中楷體注音" pitchFamily="82" charset="-120"/>
                <a:ea typeface="王漢宗中楷體注音" pitchFamily="82" charset="-120"/>
              </a:rPr>
              <a:t>社會</a:t>
            </a:r>
          </a:p>
          <a:p>
            <a:pPr marL="685800" indent="-685800">
              <a:buClr>
                <a:srgbClr val="FF9933"/>
              </a:buClr>
              <a:buFont typeface="Wingdings" pitchFamily="2" charset="2"/>
              <a:buChar char="n"/>
            </a:pPr>
            <a:r>
              <a:rPr lang="en-US" altLang="zh-TW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呀</a:t>
            </a:r>
            <a:r>
              <a:rPr lang="en-US" altLang="zh-TW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en-US" altLang="zh-TW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六朝古都在</a:t>
            </a:r>
            <a:r>
              <a:rPr lang="zh-TW" altLang="en-US" dirty="0" smtClean="0">
                <a:solidFill>
                  <a:srgbClr val="FF0000"/>
                </a:solidFill>
                <a:latin typeface="王漢宗中楷體注音" pitchFamily="82" charset="-120"/>
                <a:ea typeface="王漢宗中楷體注音" pitchFamily="82" charset="-120"/>
              </a:rPr>
              <a:t>中國</a:t>
            </a:r>
          </a:p>
          <a:p>
            <a:pPr marL="685800" indent="-685800">
              <a:buClr>
                <a:srgbClr val="FF9933"/>
              </a:buClr>
              <a:buFont typeface="Wingdings" pitchFamily="2" charset="2"/>
              <a:buChar char="n"/>
            </a:pPr>
            <a:r>
              <a:rPr lang="en-US" altLang="zh-TW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呀</a:t>
            </a:r>
            <a:r>
              <a:rPr lang="en-US" altLang="zh-TW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en-US" altLang="zh-TW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七大奇景</a:t>
            </a:r>
            <a:r>
              <a:rPr lang="zh-TW" altLang="en-US" dirty="0" smtClean="0">
                <a:solidFill>
                  <a:srgbClr val="FF0000"/>
                </a:solidFill>
                <a:latin typeface="王漢宗中楷體注音" pitchFamily="82" charset="-120"/>
                <a:ea typeface="王漢宗中楷體注音" pitchFamily="82" charset="-120"/>
              </a:rPr>
              <a:t>世界</a:t>
            </a: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遊</a:t>
            </a:r>
          </a:p>
          <a:p>
            <a:pPr marL="685800" indent="-685800">
              <a:buClr>
                <a:srgbClr val="FF9933"/>
              </a:buClr>
              <a:buFont typeface="Wingdings" pitchFamily="2" charset="2"/>
              <a:buChar char="n"/>
            </a:pPr>
            <a:r>
              <a:rPr lang="en-US" altLang="zh-TW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呀</a:t>
            </a:r>
            <a:r>
              <a:rPr lang="en-US" altLang="zh-TW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en-US" altLang="zh-TW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才高八斗說</a:t>
            </a:r>
            <a:r>
              <a:rPr lang="zh-TW" altLang="en-US" dirty="0" smtClean="0">
                <a:solidFill>
                  <a:srgbClr val="FF0000"/>
                </a:solidFill>
                <a:latin typeface="王漢宗中楷體注音" pitchFamily="82" charset="-120"/>
                <a:ea typeface="王漢宗中楷體注音" pitchFamily="82" charset="-120"/>
              </a:rPr>
              <a:t>故事</a:t>
            </a:r>
          </a:p>
          <a:p>
            <a:pPr marL="685800" indent="-685800">
              <a:buClr>
                <a:srgbClr val="FF9933"/>
              </a:buClr>
              <a:buFont typeface="Wingdings" pitchFamily="2" charset="2"/>
              <a:buChar char="n"/>
            </a:pPr>
            <a:r>
              <a:rPr lang="en-US" altLang="zh-TW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呀</a:t>
            </a:r>
            <a:r>
              <a:rPr lang="en-US" altLang="zh-TW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en-US" altLang="zh-TW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solidFill>
                  <a:srgbClr val="FF0000"/>
                </a:solidFill>
                <a:latin typeface="王漢宗中楷體注音" pitchFamily="82" charset="-120"/>
                <a:ea typeface="王漢宗中楷體注音" pitchFamily="82" charset="-120"/>
              </a:rPr>
              <a:t>音</a:t>
            </a:r>
            <a:r>
              <a:rPr lang="zh-TW" altLang="en-US" dirty="0" smtClean="0">
                <a:solidFill>
                  <a:srgbClr val="FF0000"/>
                </a:solidFill>
                <a:latin typeface="王漢宗中楷體破音一" pitchFamily="82" charset="-120"/>
                <a:ea typeface="王漢宗中楷體破音一" pitchFamily="82" charset="-120"/>
              </a:rPr>
              <a:t>樂</a:t>
            </a:r>
            <a:r>
              <a:rPr lang="zh-TW" altLang="en-US" dirty="0" smtClean="0">
                <a:solidFill>
                  <a:srgbClr val="FF0000"/>
                </a:solidFill>
                <a:latin typeface="王漢宗中楷體注音" pitchFamily="82" charset="-120"/>
                <a:ea typeface="王漢宗中楷體注音" pitchFamily="82" charset="-120"/>
              </a:rPr>
              <a:t>美術</a:t>
            </a: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最長久</a:t>
            </a:r>
          </a:p>
          <a:p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4A9-18A5-451A-9C4F-34E06CE049C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書架上的標示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4A9-18A5-451A-9C4F-34E06CE049CE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7499350" cy="449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書背上的號碼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4A9-18A5-451A-9C4F-34E06CE049CE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7499350" cy="449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2771800" y="2996952"/>
            <a:ext cx="1512168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王漢宗中楷體注音" pitchFamily="82" charset="-120"/>
                <a:ea typeface="王漢宗中楷體注音" pitchFamily="82" charset="-120"/>
              </a:rPr>
              <a:t>如何使用書插</a:t>
            </a:r>
            <a:endParaRPr lang="zh-TW" altLang="en-US" dirty="0">
              <a:latin typeface="王漢宗中楷體注音" pitchFamily="82" charset="-120"/>
              <a:ea typeface="王漢宗中楷體注音" pitchFamily="82" charset="-12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4A9-18A5-451A-9C4F-34E06CE049CE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查詢館藏使用說明</a:t>
            </a:r>
            <a:endParaRPr lang="zh-TW" altLang="en-US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進館規定</a:t>
            </a:r>
            <a:endParaRPr lang="zh-TW" altLang="en-US" dirty="0"/>
          </a:p>
        </p:txBody>
      </p:sp>
      <p:pic>
        <p:nvPicPr>
          <p:cNvPr id="5" name="內容版面配置區 4" descr="110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44208" y="1844824"/>
            <a:ext cx="2232248" cy="2232248"/>
          </a:xfrm>
        </p:spPr>
      </p:pic>
      <p:pic>
        <p:nvPicPr>
          <p:cNvPr id="8" name="內容版面配置區 7" descr="69x58PICbyH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988840"/>
            <a:ext cx="2088232" cy="2088232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4A9-18A5-451A-9C4F-34E06CE049CE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1026" name="Picture 2" descr="C:\Users\Liang\Downloads\禁止注意百立電腦請勿奔跑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789040"/>
            <a:ext cx="2189832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及人小學-備份\及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7811219" cy="4126533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館藏目錄查詢步驟一</a:t>
            </a:r>
            <a:endParaRPr lang="zh-TW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4A9-18A5-451A-9C4F-34E06CE049CE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13" name="圓角矩形圖說文字 12"/>
          <p:cNvSpPr/>
          <p:nvPr/>
        </p:nvSpPr>
        <p:spPr>
          <a:xfrm>
            <a:off x="4211960" y="3212976"/>
            <a:ext cx="1872208" cy="324036"/>
          </a:xfrm>
          <a:prstGeom prst="wedgeRoundRectCallout">
            <a:avLst>
              <a:gd name="adj1" fmla="val -55502"/>
              <a:gd name="adj2" fmla="val 2924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選擇查詢類型</a:t>
            </a:r>
            <a:endParaRPr lang="zh-TW" altLang="en-US" dirty="0"/>
          </a:p>
        </p:txBody>
      </p:sp>
      <p:sp>
        <p:nvSpPr>
          <p:cNvPr id="15" name="圓角矩形圖說文字 14"/>
          <p:cNvSpPr/>
          <p:nvPr/>
        </p:nvSpPr>
        <p:spPr>
          <a:xfrm>
            <a:off x="4139952" y="2564904"/>
            <a:ext cx="1872208" cy="324036"/>
          </a:xfrm>
          <a:prstGeom prst="wedgeRoundRectCallout">
            <a:avLst>
              <a:gd name="adj1" fmla="val -55502"/>
              <a:gd name="adj2" fmla="val 2924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選擇</a:t>
            </a:r>
            <a:r>
              <a:rPr lang="zh-TW" altLang="en-US" dirty="0"/>
              <a:t>資料類型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及人小學-備份\及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7499350" cy="392644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館藏目錄查詢步驟二</a:t>
            </a:r>
            <a:endParaRPr lang="zh-TW" altLang="en-US" dirty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4A9-18A5-451A-9C4F-34E06CE049CE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15" name="圓角矩形圖說文字 14"/>
          <p:cNvSpPr/>
          <p:nvPr/>
        </p:nvSpPr>
        <p:spPr>
          <a:xfrm>
            <a:off x="3419872" y="3068960"/>
            <a:ext cx="1872208" cy="324036"/>
          </a:xfrm>
          <a:prstGeom prst="wedgeRoundRectCallout">
            <a:avLst>
              <a:gd name="adj1" fmla="val 7293"/>
              <a:gd name="adj2" fmla="val 10180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輸入查詢語</a:t>
            </a:r>
          </a:p>
        </p:txBody>
      </p:sp>
      <p:sp>
        <p:nvSpPr>
          <p:cNvPr id="16" name="圓角矩形圖說文字 15"/>
          <p:cNvSpPr/>
          <p:nvPr/>
        </p:nvSpPr>
        <p:spPr>
          <a:xfrm>
            <a:off x="5076056" y="3501008"/>
            <a:ext cx="1872208" cy="324036"/>
          </a:xfrm>
          <a:prstGeom prst="wedgeRoundRectCallout">
            <a:avLst>
              <a:gd name="adj1" fmla="val 7293"/>
              <a:gd name="adj2" fmla="val 10180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按下搜尋鍵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及人小學-備份\及人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0013" y="1052736"/>
            <a:ext cx="5410340" cy="5721419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館藏目錄查詢步驟三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4A9-18A5-451A-9C4F-34E06CE049CE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13" name="圓角矩形圖說文字 12"/>
          <p:cNvSpPr/>
          <p:nvPr/>
        </p:nvSpPr>
        <p:spPr>
          <a:xfrm>
            <a:off x="6516216" y="3789040"/>
            <a:ext cx="1872208" cy="324036"/>
          </a:xfrm>
          <a:prstGeom prst="wedgeRoundRectCallout">
            <a:avLst>
              <a:gd name="adj1" fmla="val 7293"/>
              <a:gd name="adj2" fmla="val 10180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點選詳細書目</a:t>
            </a:r>
          </a:p>
        </p:txBody>
      </p:sp>
      <p:sp>
        <p:nvSpPr>
          <p:cNvPr id="8" name="圓角矩形圖說文字 7"/>
          <p:cNvSpPr/>
          <p:nvPr/>
        </p:nvSpPr>
        <p:spPr>
          <a:xfrm>
            <a:off x="3347864" y="3645024"/>
            <a:ext cx="1872208" cy="324036"/>
          </a:xfrm>
          <a:prstGeom prst="wedgeRoundRectCallout">
            <a:avLst>
              <a:gd name="adj1" fmla="val 7293"/>
              <a:gd name="adj2" fmla="val 10180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書在不在圖書館？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及人小學-備份\及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7727688" cy="396044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館藏目錄查詢步驟四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4A9-18A5-451A-9C4F-34E06CE049CE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13" name="圓角矩形圖說文字 12"/>
          <p:cNvSpPr/>
          <p:nvPr/>
        </p:nvSpPr>
        <p:spPr>
          <a:xfrm>
            <a:off x="3059832" y="4221088"/>
            <a:ext cx="2808312" cy="702078"/>
          </a:xfrm>
          <a:prstGeom prst="wedgeRoundRectCallout">
            <a:avLst>
              <a:gd name="adj1" fmla="val 20937"/>
              <a:gd name="adj2" fmla="val 9560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按照索書號到書架上找尋此書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75251" y="3717925"/>
            <a:ext cx="19048" cy="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使用設備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自助借還書機</a:t>
            </a:r>
            <a:endParaRPr lang="en-US" altLang="zh-TW" dirty="0" smtClean="0"/>
          </a:p>
          <a:p>
            <a:r>
              <a:rPr lang="zh-TW" altLang="en-US" dirty="0" smtClean="0"/>
              <a:t>圖書除菌機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4A9-18A5-451A-9C4F-34E06CE049CE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自助借還書機操作步驟</a:t>
            </a:r>
            <a:endParaRPr lang="zh-TW" altLang="en-US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自助借還書機</a:t>
            </a:r>
            <a:r>
              <a:rPr lang="zh-TW" altLang="en-US" dirty="0" smtClean="0"/>
              <a:t>操作步驟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16832"/>
            <a:ext cx="7459219" cy="4464496"/>
          </a:xfr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4A9-18A5-451A-9C4F-34E06CE049CE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547664" y="1268760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3200" b="1" dirty="0" smtClean="0"/>
              <a:t> 選擇動作</a:t>
            </a:r>
            <a:r>
              <a:rPr lang="en-US" altLang="zh-TW" sz="3200" b="1" dirty="0" smtClean="0"/>
              <a:t>:</a:t>
            </a:r>
            <a:r>
              <a:rPr lang="zh-TW" altLang="en-US" sz="3200" b="1" dirty="0" smtClean="0"/>
              <a:t> 借書或還書</a:t>
            </a:r>
            <a:endParaRPr lang="zh-TW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自助借還書機</a:t>
            </a:r>
            <a:r>
              <a:rPr lang="zh-TW" altLang="en-US" dirty="0" smtClean="0"/>
              <a:t>操作步驟</a:t>
            </a:r>
            <a:r>
              <a:rPr lang="en-US" altLang="zh-TW" dirty="0" smtClean="0"/>
              <a:t>-2</a:t>
            </a:r>
            <a:endParaRPr lang="zh-TW" altLang="en-US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47864" y="1628800"/>
            <a:ext cx="3474301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4A9-18A5-451A-9C4F-34E06CE049CE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691680" y="105273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3200" b="1" dirty="0" smtClean="0"/>
              <a:t> 感應借書證</a:t>
            </a:r>
            <a:endParaRPr lang="zh-TW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自助借還書機</a:t>
            </a:r>
            <a:r>
              <a:rPr lang="zh-TW" altLang="en-US" dirty="0" smtClean="0"/>
              <a:t>操作步驟</a:t>
            </a:r>
            <a:r>
              <a:rPr lang="en-US" altLang="zh-TW" dirty="0" smtClean="0"/>
              <a:t>-3</a:t>
            </a:r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感應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後請收回借書證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4A9-18A5-451A-9C4F-34E06CE049CE}" type="slidenum">
              <a:rPr lang="zh-TW" altLang="en-US" smtClean="0"/>
              <a:pPr/>
              <a:t>28</a:t>
            </a:fld>
            <a:endParaRPr lang="zh-TW" altLang="en-US"/>
          </a:p>
        </p:txBody>
      </p:sp>
      <p:pic>
        <p:nvPicPr>
          <p:cNvPr id="5" name="圖片 4" descr="C:\Users\Liang\AppData\Local\Microsoft\Windows\Temporary Internet Files\Content.Word\IMAG00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7200800" cy="424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自助借還書機操作</a:t>
            </a:r>
            <a:r>
              <a:rPr lang="zh-TW" altLang="en-US" dirty="0" smtClean="0"/>
              <a:t>步驟</a:t>
            </a:r>
            <a:r>
              <a:rPr lang="en-US" altLang="zh-TW" dirty="0" smtClean="0"/>
              <a:t>-4</a:t>
            </a:r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將圖書放置於感應區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不超過五本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b="1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4A9-18A5-451A-9C4F-34E06CE049CE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3" y="1844824"/>
            <a:ext cx="7095799" cy="42484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475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館藏資源</a:t>
            </a:r>
            <a:endParaRPr lang="zh-TW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4A9-18A5-451A-9C4F-34E06CE049CE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6" name="圖片版面配置區 5" descr="DSC_268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241" r="8241"/>
          <a:stretch>
            <a:fillRect/>
          </a:stretch>
        </p:blipFill>
        <p:spPr/>
      </p:pic>
      <p:sp>
        <p:nvSpPr>
          <p:cNvPr id="3" name="內容版面配置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 smtClean="0">
                <a:latin typeface="王漢宗中楷體注音" pitchFamily="82" charset="-120"/>
                <a:ea typeface="王漢宗中楷體注音" pitchFamily="82" charset="-120"/>
              </a:rPr>
              <a:t>主題圖書區</a:t>
            </a:r>
            <a:endParaRPr lang="en-US" altLang="zh-TW" dirty="0" smtClean="0">
              <a:latin typeface="王漢宗中楷體注音" pitchFamily="82" charset="-120"/>
              <a:ea typeface="王漢宗中楷體注音" pitchFamily="82" charset="-120"/>
            </a:endParaRPr>
          </a:p>
        </p:txBody>
      </p:sp>
      <p:sp>
        <p:nvSpPr>
          <p:cNvPr id="14" name="圓角矩形圖說文字 13"/>
          <p:cNvSpPr/>
          <p:nvPr/>
        </p:nvSpPr>
        <p:spPr>
          <a:xfrm>
            <a:off x="5652120" y="5949280"/>
            <a:ext cx="3096344" cy="432048"/>
          </a:xfrm>
          <a:prstGeom prst="wedgeRoundRectCallout">
            <a:avLst>
              <a:gd name="adj1" fmla="val -43257"/>
              <a:gd name="adj2" fmla="val -15459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文鼎標楷注音" pitchFamily="34" charset="-120"/>
                <a:ea typeface="文鼎標楷注音" pitchFamily="34" charset="-120"/>
              </a:rPr>
              <a:t>此區書籍</a:t>
            </a:r>
            <a:r>
              <a:rPr lang="zh-TW" altLang="en-US" dirty="0" smtClean="0">
                <a:latin typeface="文鼎標楷注音" pitchFamily="34" charset="-120"/>
                <a:ea typeface="文鼎標楷注音" pitchFamily="34" charset="-120"/>
              </a:rPr>
              <a:t>不外借</a:t>
            </a:r>
            <a:endParaRPr lang="en-US" altLang="zh-TW" dirty="0">
              <a:latin typeface="文鼎標楷注音" pitchFamily="34" charset="-120"/>
              <a:ea typeface="文鼎標楷注音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自助借還書機操作</a:t>
            </a:r>
            <a:r>
              <a:rPr lang="zh-TW" altLang="en-US" dirty="0" smtClean="0"/>
              <a:t>步驟</a:t>
            </a:r>
            <a:r>
              <a:rPr lang="en-US" altLang="zh-TW" dirty="0" smtClean="0"/>
              <a:t>-5</a:t>
            </a:r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待畫面顯示借閱結果後，請選擇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[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繼續借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還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書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]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或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[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完成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]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動作。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4A9-18A5-451A-9C4F-34E06CE049CE}" type="slidenum">
              <a:rPr lang="zh-TW" altLang="en-US" smtClean="0"/>
              <a:pPr/>
              <a:t>30</a:t>
            </a:fld>
            <a:endParaRPr lang="zh-TW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1930" y="2276872"/>
            <a:ext cx="7128792" cy="42678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46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自助借還書機操作</a:t>
            </a:r>
            <a:r>
              <a:rPr lang="zh-TW" altLang="en-US" dirty="0" smtClean="0"/>
              <a:t>步驟</a:t>
            </a:r>
            <a:r>
              <a:rPr lang="en-US" altLang="zh-TW" dirty="0" smtClean="0"/>
              <a:t>-6</a:t>
            </a:r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選擇列印或不列印收據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4A9-18A5-451A-9C4F-34E06CE049CE}" type="slidenum">
              <a:rPr lang="zh-TW" altLang="en-US" smtClean="0"/>
              <a:pPr/>
              <a:t>31</a:t>
            </a:fld>
            <a:endParaRPr lang="zh-TW" altLang="en-US"/>
          </a:p>
        </p:txBody>
      </p:sp>
      <p:pic>
        <p:nvPicPr>
          <p:cNvPr id="7" name="圖片 6" descr="C:\Users\Liang\AppData\Local\Microsoft\Windows\Temporary Internet Files\Content.Word\IMAG00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3"/>
            <a:ext cx="6696744" cy="4609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9855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圖書除菌機使用說明</a:t>
            </a:r>
            <a:endParaRPr lang="zh-TW" altLang="en-US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圖書除菌機使用說明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打開防護門後將書本打開放在支架上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4A9-18A5-451A-9C4F-34E06CE049CE}" type="slidenum">
              <a:rPr lang="zh-TW" altLang="en-US" smtClean="0"/>
              <a:pPr/>
              <a:t>33</a:t>
            </a:fld>
            <a:endParaRPr lang="zh-TW" alt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916832"/>
            <a:ext cx="2709949" cy="4526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52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圖書除菌機使用說明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關門後按下方操作鍵開始除菌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4A9-18A5-451A-9C4F-34E06CE049CE}" type="slidenum">
              <a:rPr lang="zh-TW" altLang="en-US" smtClean="0"/>
              <a:pPr/>
              <a:t>34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772815"/>
            <a:ext cx="2880320" cy="48108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54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圖書除菌機使用說明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除菌完成後，請在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提示聲音響完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後打開防護門取書。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4A9-18A5-451A-9C4F-34E06CE049CE}" type="slidenum">
              <a:rPr lang="zh-TW" altLang="en-US" smtClean="0"/>
              <a:pPr/>
              <a:t>35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924012"/>
            <a:ext cx="3096344" cy="4563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154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sz="5400" dirty="0" smtClean="0"/>
              <a:t>自由發問時間</a:t>
            </a:r>
            <a:endParaRPr lang="zh-TW" altLang="en-US" sz="5400" dirty="0"/>
          </a:p>
        </p:txBody>
      </p:sp>
      <p:sp>
        <p:nvSpPr>
          <p:cNvPr id="11" name="副標題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4A9-18A5-451A-9C4F-34E06CE049CE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館藏資源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4A9-18A5-451A-9C4F-34E06CE049CE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 smtClean="0">
                <a:latin typeface="文鼎標楷注音" pitchFamily="34" charset="-120"/>
                <a:ea typeface="文鼎標楷注音" pitchFamily="34" charset="-120"/>
              </a:rPr>
              <a:t>好書推薦區</a:t>
            </a:r>
            <a:endParaRPr lang="zh-TW" altLang="en-US" dirty="0"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5652120" y="6093296"/>
            <a:ext cx="3096344" cy="432048"/>
          </a:xfrm>
          <a:prstGeom prst="wedgeRoundRectCallout">
            <a:avLst>
              <a:gd name="adj1" fmla="val -43257"/>
              <a:gd name="adj2" fmla="val -15459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文鼎標楷注音" pitchFamily="34" charset="-120"/>
                <a:ea typeface="文鼎標楷注音" pitchFamily="34" charset="-120"/>
              </a:rPr>
              <a:t>此區書籍</a:t>
            </a:r>
            <a:r>
              <a:rPr lang="zh-TW" altLang="en-US" dirty="0" smtClean="0">
                <a:latin typeface="文鼎標楷注音" pitchFamily="34" charset="-120"/>
                <a:ea typeface="文鼎標楷注音" pitchFamily="34" charset="-120"/>
              </a:rPr>
              <a:t>不外借</a:t>
            </a:r>
            <a:endParaRPr lang="en-US" altLang="zh-TW" dirty="0">
              <a:latin typeface="文鼎標楷注音" pitchFamily="34" charset="-120"/>
              <a:ea typeface="文鼎標楷注音" pitchFamily="34" charset="-12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62" b="166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館藏資源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4A9-18A5-451A-9C4F-34E06CE049CE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13" name="圖片版面配置區 1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8" b="378"/>
          <a:stretch>
            <a:fillRect/>
          </a:stretch>
        </p:blipFill>
        <p:spPr/>
      </p:pic>
      <p:sp>
        <p:nvSpPr>
          <p:cNvPr id="3" name="內容版面配置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 smtClean="0">
                <a:latin typeface="王漢宗中楷體注音" pitchFamily="82" charset="-120"/>
                <a:ea typeface="王漢宗中楷體注音" pitchFamily="82" charset="-120"/>
              </a:rPr>
              <a:t>中文圖書區 </a:t>
            </a:r>
            <a:r>
              <a:rPr lang="en-US" altLang="zh-TW" dirty="0" smtClean="0">
                <a:latin typeface="王漢宗中楷體注音" pitchFamily="82" charset="-120"/>
                <a:ea typeface="王漢宗中楷體注音" pitchFamily="82" charset="-120"/>
              </a:rPr>
              <a:t>(</a:t>
            </a:r>
            <a:r>
              <a:rPr lang="zh-TW" altLang="en-US" dirty="0" smtClean="0">
                <a:latin typeface="王漢宗中楷體注音" pitchFamily="82" charset="-120"/>
                <a:ea typeface="王漢宗中楷體注音" pitchFamily="82" charset="-120"/>
              </a:rPr>
              <a:t>青少年以上</a:t>
            </a:r>
            <a:r>
              <a:rPr lang="en-US" altLang="zh-TW" dirty="0" smtClean="0">
                <a:latin typeface="王漢宗中楷體注音" pitchFamily="82" charset="-120"/>
                <a:ea typeface="王漢宗中楷體注音" pitchFamily="82" charset="-12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06274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館藏資源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4A9-18A5-451A-9C4F-34E06CE049CE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7" name="內容版面配置區 6" descr="DSC_2695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8241" r="8241"/>
          <a:stretch>
            <a:fillRect/>
          </a:stretch>
        </p:blipFill>
        <p:spPr/>
      </p:pic>
      <p:sp>
        <p:nvSpPr>
          <p:cNvPr id="3" name="內容版面配置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 smtClean="0">
                <a:latin typeface="王漢宗中楷體注音" pitchFamily="82" charset="-120"/>
                <a:ea typeface="王漢宗中楷體注音" pitchFamily="82" charset="-120"/>
              </a:rPr>
              <a:t>中文圖書區 </a:t>
            </a:r>
            <a:r>
              <a:rPr lang="en-US" altLang="zh-TW" dirty="0">
                <a:latin typeface="王漢宗中楷體注音" pitchFamily="82" charset="-120"/>
                <a:ea typeface="王漢宗中楷體注音" pitchFamily="82" charset="-120"/>
              </a:rPr>
              <a:t>(</a:t>
            </a:r>
            <a:r>
              <a:rPr lang="zh-TW" altLang="en-US" dirty="0" smtClean="0">
                <a:latin typeface="王漢宗中楷體注音" pitchFamily="82" charset="-120"/>
                <a:ea typeface="王漢宗中楷體注音" pitchFamily="82" charset="-120"/>
              </a:rPr>
              <a:t>兒童</a:t>
            </a:r>
            <a:r>
              <a:rPr lang="en-US" altLang="zh-TW" dirty="0" smtClean="0">
                <a:latin typeface="王漢宗中楷體注音" pitchFamily="82" charset="-120"/>
                <a:ea typeface="王漢宗中楷體注音" pitchFamily="82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館藏資源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4A9-18A5-451A-9C4F-34E06CE049CE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 smtClean="0">
                <a:latin typeface="王漢宗中楷體注音" pitchFamily="82" charset="-120"/>
                <a:ea typeface="王漢宗中楷體注音" pitchFamily="82" charset="-120"/>
              </a:rPr>
              <a:t>繪本區</a:t>
            </a:r>
            <a:endParaRPr lang="zh-TW" altLang="en-US" dirty="0">
              <a:latin typeface="王漢宗中楷體注音" pitchFamily="82" charset="-120"/>
              <a:ea typeface="王漢宗中楷體注音" pitchFamily="82" charset="-12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62" b="166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館藏資源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4A9-18A5-451A-9C4F-34E06CE049CE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6" name="內容版面配置區 5" descr="DSC_269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241" r="8241"/>
          <a:stretch>
            <a:fillRect/>
          </a:stretch>
        </p:blipFill>
        <p:spPr/>
      </p:pic>
      <p:sp>
        <p:nvSpPr>
          <p:cNvPr id="3" name="內容版面配置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 smtClean="0">
                <a:latin typeface="王漢宗中楷體注音" pitchFamily="82" charset="-120"/>
                <a:ea typeface="王漢宗中楷體注音" pitchFamily="82" charset="-120"/>
              </a:rPr>
              <a:t>英文圖書區</a:t>
            </a:r>
            <a:endParaRPr lang="en-US" altLang="zh-TW" dirty="0" smtClean="0">
              <a:latin typeface="王漢宗中楷體注音" pitchFamily="82" charset="-120"/>
              <a:ea typeface="王漢宗中楷體注音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館藏資源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4A9-18A5-451A-9C4F-34E06CE049CE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6" name="圖片版面配置區 5" descr="DSC_269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241" r="8241"/>
          <a:stretch>
            <a:fillRect/>
          </a:stretch>
        </p:blipFill>
        <p:spPr/>
      </p:pic>
      <p:sp>
        <p:nvSpPr>
          <p:cNvPr id="3" name="內容版面配置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 smtClean="0">
                <a:latin typeface="王漢宗中楷體注音" pitchFamily="82" charset="-120"/>
                <a:ea typeface="王漢宗中楷體注音" pitchFamily="82" charset="-120"/>
              </a:rPr>
              <a:t>報紙與期刊區</a:t>
            </a:r>
            <a:endParaRPr lang="en-US" altLang="zh-TW" dirty="0" smtClean="0">
              <a:latin typeface="王漢宗中楷體注音" pitchFamily="82" charset="-120"/>
              <a:ea typeface="王漢宗中楷體注音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標楷+Times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966</TotalTime>
  <Words>476</Words>
  <Application>Microsoft Office PowerPoint</Application>
  <PresentationFormat>如螢幕大小 (4:3)</PresentationFormat>
  <Paragraphs>122</Paragraphs>
  <Slides>36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37" baseType="lpstr">
      <vt:lpstr>夏至</vt:lpstr>
      <vt:lpstr> 圖書館利用教育</vt:lpstr>
      <vt:lpstr>進館規定</vt:lpstr>
      <vt:lpstr>館藏資源</vt:lpstr>
      <vt:lpstr>館藏資源</vt:lpstr>
      <vt:lpstr>館藏資源</vt:lpstr>
      <vt:lpstr> 館藏資源 </vt:lpstr>
      <vt:lpstr>館藏資源</vt:lpstr>
      <vt:lpstr>館藏資源</vt:lpstr>
      <vt:lpstr>館藏資源</vt:lpstr>
      <vt:lpstr>環境介紹</vt:lpstr>
      <vt:lpstr>環境介紹</vt:lpstr>
      <vt:lpstr>環境介紹</vt:lpstr>
      <vt:lpstr>借閱規定</vt:lpstr>
      <vt:lpstr>如何找書</vt:lpstr>
      <vt:lpstr>中文圖書分類法</vt:lpstr>
      <vt:lpstr>書架上的標示</vt:lpstr>
      <vt:lpstr>書背上的號碼</vt:lpstr>
      <vt:lpstr>如何使用書插</vt:lpstr>
      <vt:lpstr>查詢館藏使用說明</vt:lpstr>
      <vt:lpstr>館藏目錄查詢步驟一</vt:lpstr>
      <vt:lpstr>館藏目錄查詢步驟二</vt:lpstr>
      <vt:lpstr>館藏目錄查詢步驟三</vt:lpstr>
      <vt:lpstr>館藏目錄查詢步驟四</vt:lpstr>
      <vt:lpstr>使用設備</vt:lpstr>
      <vt:lpstr>自助借還書機操作步驟</vt:lpstr>
      <vt:lpstr>自助借還書機操作步驟-1</vt:lpstr>
      <vt:lpstr>自助借還書機操作步驟-2</vt:lpstr>
      <vt:lpstr>自助借還書機操作步驟-3</vt:lpstr>
      <vt:lpstr>自助借還書機操作步驟-4</vt:lpstr>
      <vt:lpstr>自助借還書機操作步驟-5</vt:lpstr>
      <vt:lpstr>自助借還書機操作步驟-6</vt:lpstr>
      <vt:lpstr>圖書除菌機使用說明</vt:lpstr>
      <vt:lpstr>圖書除菌機使用說明</vt:lpstr>
      <vt:lpstr>圖書除菌機使用說明</vt:lpstr>
      <vt:lpstr>圖書除菌機使用說明</vt:lpstr>
      <vt:lpstr>自由發問時間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圖書除菌機使用說明</dc:title>
  <dc:creator>USER</dc:creator>
  <cp:lastModifiedBy>USER</cp:lastModifiedBy>
  <cp:revision>119</cp:revision>
  <dcterms:created xsi:type="dcterms:W3CDTF">2015-04-02T01:24:56Z</dcterms:created>
  <dcterms:modified xsi:type="dcterms:W3CDTF">2016-01-11T01:53:19Z</dcterms:modified>
</cp:coreProperties>
</file>